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pace_Elevator_Competitions" TargetMode="External"/><Relationship Id="rId3" Type="http://schemas.openxmlformats.org/officeDocument/2006/relationships/hyperlink" Target="https://en.wikipedia.org/wiki/Ansari_X_Prize" TargetMode="External"/><Relationship Id="rId4" Type="http://schemas.openxmlformats.org/officeDocument/2006/relationships/hyperlink" Target="https://en.wikipedia.org/wiki/Space_elevator#cite_note-23" TargetMode="External"/><Relationship Id="rId11" Type="http://schemas.openxmlformats.org/officeDocument/2006/relationships/hyperlink" Target="https://en.wikipedia.org/wiki/Space_elevator#cite_note-28" TargetMode="External"/><Relationship Id="rId10" Type="http://schemas.openxmlformats.org/officeDocument/2006/relationships/hyperlink" Target="https://en.wikipedia.org/wiki/Space_elevator#cite_note-27" TargetMode="External"/><Relationship Id="rId9" Type="http://schemas.openxmlformats.org/officeDocument/2006/relationships/hyperlink" Target="https://en.wikipedia.org/wiki/Space_elevator#cite_note-26" TargetMode="External"/><Relationship Id="rId5" Type="http://schemas.openxmlformats.org/officeDocument/2006/relationships/hyperlink" Target="https://en.wikipedia.org/wiki/Space_elevator#cite_note-24" TargetMode="External"/><Relationship Id="rId6" Type="http://schemas.openxmlformats.org/officeDocument/2006/relationships/hyperlink" Target="https://en.wikipedia.org/wiki/Elevator:2010" TargetMode="External"/><Relationship Id="rId7" Type="http://schemas.openxmlformats.org/officeDocument/2006/relationships/hyperlink" Target="https://en.wikipedia.org/wiki/Space_elevator#cite_note-25" TargetMode="External"/><Relationship Id="rId8" Type="http://schemas.openxmlformats.org/officeDocument/2006/relationships/hyperlink" Target="https://en.wikipedia.org/wiki/Centennial_Challenge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Kilogram" TargetMode="External"/><Relationship Id="rId3" Type="http://schemas.openxmlformats.org/officeDocument/2006/relationships/hyperlink" Target="https://en.wikipedia.org/wiki/Pound_(mass)" TargetMode="External"/><Relationship Id="rId4" Type="http://schemas.openxmlformats.org/officeDocument/2006/relationships/hyperlink" Target="https://en.wikipedia.org/wiki/Space_elevator#cite_note-74" TargetMode="External"/><Relationship Id="rId9" Type="http://schemas.openxmlformats.org/officeDocument/2006/relationships/hyperlink" Target="https://en.wikipedia.org/wiki/Jerry_Pournelle" TargetMode="External"/><Relationship Id="rId5" Type="http://schemas.openxmlformats.org/officeDocument/2006/relationships/hyperlink" Target="https://en.wikipedia.org/wiki/Pound_(mass)" TargetMode="External"/><Relationship Id="rId6" Type="http://schemas.openxmlformats.org/officeDocument/2006/relationships/hyperlink" Target="https://en.wikipedia.org/wiki/Space_elevator#cite_note-75" TargetMode="External"/><Relationship Id="rId7" Type="http://schemas.openxmlformats.org/officeDocument/2006/relationships/hyperlink" Target="https://en.wikipedia.org/wiki/Launch_loop" TargetMode="External"/><Relationship Id="rId8" Type="http://schemas.openxmlformats.org/officeDocument/2006/relationships/hyperlink" Target="https://en.wikipedia.org/wiki/Space_elevator#cite_note-76"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15a016ce7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15a016ce7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15a016ce7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15a016ce7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15a016ce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15a016ce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15a016ce7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15a016ce7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key concept of the space elevator appeared in 1895 when Russian scientist Konstantin Tsiolkovsky was inspired by the Eiffel Tower in Paris. He considered a similar tower that reached all the way into space and was built from the ground up to the altitude of 35,786 kilometers, the height of geostationary orbit.[16] He noted that the top of such a tower would be circling Earth as in a geostationary orbit. Objects would acquire horizontal velocity due to the Earth's rotation as they rode up the tower, and an object released at the tower's top would have enough horizontal velocity to remain there in geostationary orbit. Tsiolkovsky's conceptual tower was a compression structure, while modern concepts call for a tensile structure (or "tether").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15a016ce7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15a016ce7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202122"/>
                </a:solidFill>
                <a:highlight>
                  <a:srgbClr val="FFFFFF"/>
                </a:highlight>
              </a:rPr>
              <a:t>To speed space elevator development, proponents have organized several </a:t>
            </a:r>
            <a:r>
              <a:rPr lang="en" sz="1050">
                <a:solidFill>
                  <a:srgbClr val="3366CC"/>
                </a:solidFill>
                <a:highlight>
                  <a:srgbClr val="FFFFFF"/>
                </a:highlight>
                <a:uFill>
                  <a:noFill/>
                </a:uFill>
                <a:hlinkClick r:id="rId2">
                  <a:extLst>
                    <a:ext uri="{A12FA001-AC4F-418D-AE19-62706E023703}">
                      <ahyp:hlinkClr val="tx"/>
                    </a:ext>
                  </a:extLst>
                </a:hlinkClick>
              </a:rPr>
              <a:t>competitions</a:t>
            </a:r>
            <a:r>
              <a:rPr lang="en" sz="1050">
                <a:solidFill>
                  <a:srgbClr val="202122"/>
                </a:solidFill>
                <a:highlight>
                  <a:srgbClr val="FFFFFF"/>
                </a:highlight>
              </a:rPr>
              <a:t>, similar to the </a:t>
            </a:r>
            <a:r>
              <a:rPr lang="en" sz="1050">
                <a:solidFill>
                  <a:srgbClr val="3366CC"/>
                </a:solidFill>
                <a:highlight>
                  <a:srgbClr val="FFFFFF"/>
                </a:highlight>
                <a:uFill>
                  <a:noFill/>
                </a:uFill>
                <a:hlinkClick r:id="rId3">
                  <a:extLst>
                    <a:ext uri="{A12FA001-AC4F-418D-AE19-62706E023703}">
                      <ahyp:hlinkClr val="tx"/>
                    </a:ext>
                  </a:extLst>
                </a:hlinkClick>
              </a:rPr>
              <a:t>Ansari X Prize</a:t>
            </a:r>
            <a:r>
              <a:rPr lang="en" sz="1050">
                <a:solidFill>
                  <a:srgbClr val="202122"/>
                </a:solidFill>
                <a:highlight>
                  <a:srgbClr val="FFFFFF"/>
                </a:highlight>
              </a:rPr>
              <a:t>, for relevant technologies.</a:t>
            </a:r>
            <a:r>
              <a:rPr baseline="30000" lang="en" sz="1400">
                <a:solidFill>
                  <a:srgbClr val="3366CC"/>
                </a:solidFill>
                <a:highlight>
                  <a:srgbClr val="FFFFFF"/>
                </a:highlight>
                <a:uFill>
                  <a:noFill/>
                </a:uFill>
                <a:hlinkClick r:id="rId4">
                  <a:extLst>
                    <a:ext uri="{A12FA001-AC4F-418D-AE19-62706E023703}">
                      <ahyp:hlinkClr val="tx"/>
                    </a:ext>
                  </a:extLst>
                </a:hlinkClick>
              </a:rPr>
              <a:t>[23]</a:t>
            </a:r>
            <a:r>
              <a:rPr baseline="30000" lang="en" sz="1400">
                <a:solidFill>
                  <a:srgbClr val="3366CC"/>
                </a:solidFill>
                <a:highlight>
                  <a:srgbClr val="FFFFFF"/>
                </a:highlight>
                <a:uFill>
                  <a:noFill/>
                </a:uFill>
                <a:hlinkClick r:id="rId5">
                  <a:extLst>
                    <a:ext uri="{A12FA001-AC4F-418D-AE19-62706E023703}">
                      <ahyp:hlinkClr val="tx"/>
                    </a:ext>
                  </a:extLst>
                </a:hlinkClick>
              </a:rPr>
              <a:t>[24]</a:t>
            </a:r>
            <a:r>
              <a:rPr lang="en" sz="1050">
                <a:solidFill>
                  <a:srgbClr val="202122"/>
                </a:solidFill>
                <a:highlight>
                  <a:srgbClr val="FFFFFF"/>
                </a:highlight>
              </a:rPr>
              <a:t> Among them are </a:t>
            </a:r>
            <a:r>
              <a:rPr lang="en" sz="1050">
                <a:solidFill>
                  <a:srgbClr val="3366CC"/>
                </a:solidFill>
                <a:highlight>
                  <a:srgbClr val="FFFFFF"/>
                </a:highlight>
                <a:uFill>
                  <a:noFill/>
                </a:uFill>
                <a:hlinkClick r:id="rId6">
                  <a:extLst>
                    <a:ext uri="{A12FA001-AC4F-418D-AE19-62706E023703}">
                      <ahyp:hlinkClr val="tx"/>
                    </a:ext>
                  </a:extLst>
                </a:hlinkClick>
              </a:rPr>
              <a:t>Elevator:2010</a:t>
            </a:r>
            <a:r>
              <a:rPr lang="en" sz="1050">
                <a:solidFill>
                  <a:srgbClr val="202122"/>
                </a:solidFill>
                <a:highlight>
                  <a:srgbClr val="FFFFFF"/>
                </a:highlight>
              </a:rPr>
              <a:t>, which organized annual competitions for climbers, ribbons and power-beaming systems from 2005 to 2009, the Robogames Space Elevator Ribbon Climbing competition,</a:t>
            </a:r>
            <a:r>
              <a:rPr baseline="30000" lang="en" sz="1400">
                <a:solidFill>
                  <a:srgbClr val="3366CC"/>
                </a:solidFill>
                <a:highlight>
                  <a:srgbClr val="FFFFFF"/>
                </a:highlight>
                <a:uFill>
                  <a:noFill/>
                </a:uFill>
                <a:hlinkClick r:id="rId7">
                  <a:extLst>
                    <a:ext uri="{A12FA001-AC4F-418D-AE19-62706E023703}">
                      <ahyp:hlinkClr val="tx"/>
                    </a:ext>
                  </a:extLst>
                </a:hlinkClick>
              </a:rPr>
              <a:t>[25]</a:t>
            </a:r>
            <a:r>
              <a:rPr lang="en" sz="1050">
                <a:solidFill>
                  <a:srgbClr val="202122"/>
                </a:solidFill>
                <a:highlight>
                  <a:srgbClr val="FFFFFF"/>
                </a:highlight>
              </a:rPr>
              <a:t> as well as NASA's </a:t>
            </a:r>
            <a:r>
              <a:rPr lang="en" sz="1050">
                <a:solidFill>
                  <a:srgbClr val="3366CC"/>
                </a:solidFill>
                <a:highlight>
                  <a:srgbClr val="FFFFFF"/>
                </a:highlight>
                <a:uFill>
                  <a:noFill/>
                </a:uFill>
                <a:hlinkClick r:id="rId8">
                  <a:extLst>
                    <a:ext uri="{A12FA001-AC4F-418D-AE19-62706E023703}">
                      <ahyp:hlinkClr val="tx"/>
                    </a:ext>
                  </a:extLst>
                </a:hlinkClick>
              </a:rPr>
              <a:t>Centennial Challenges</a:t>
            </a:r>
            <a:r>
              <a:rPr lang="en" sz="1050">
                <a:solidFill>
                  <a:srgbClr val="202122"/>
                </a:solidFill>
                <a:highlight>
                  <a:srgbClr val="FFFFFF"/>
                </a:highlight>
              </a:rPr>
              <a:t> program, which, in March 2005, announced a partnership with the Spaceward Foundation (the operator of Elevator:2010), raising the total value of prizes to US$400,000.</a:t>
            </a:r>
            <a:r>
              <a:rPr baseline="30000" lang="en" sz="1400">
                <a:solidFill>
                  <a:srgbClr val="3366CC"/>
                </a:solidFill>
                <a:highlight>
                  <a:srgbClr val="FFFFFF"/>
                </a:highlight>
                <a:uFill>
                  <a:noFill/>
                </a:uFill>
                <a:hlinkClick r:id="rId9">
                  <a:extLst>
                    <a:ext uri="{A12FA001-AC4F-418D-AE19-62706E023703}">
                      <ahyp:hlinkClr val="tx"/>
                    </a:ext>
                  </a:extLst>
                </a:hlinkClick>
              </a:rPr>
              <a:t>[26]</a:t>
            </a:r>
            <a:r>
              <a:rPr baseline="30000" lang="en" sz="1400">
                <a:solidFill>
                  <a:srgbClr val="3366CC"/>
                </a:solidFill>
                <a:highlight>
                  <a:srgbClr val="FFFFFF"/>
                </a:highlight>
                <a:uFill>
                  <a:noFill/>
                </a:uFill>
                <a:hlinkClick r:id="rId10">
                  <a:extLst>
                    <a:ext uri="{A12FA001-AC4F-418D-AE19-62706E023703}">
                      <ahyp:hlinkClr val="tx"/>
                    </a:ext>
                  </a:extLst>
                </a:hlinkClick>
              </a:rPr>
              <a:t>[27]</a:t>
            </a:r>
            <a:r>
              <a:rPr lang="en" sz="1050">
                <a:solidFill>
                  <a:srgbClr val="202122"/>
                </a:solidFill>
                <a:highlight>
                  <a:srgbClr val="FFFFFF"/>
                </a:highlight>
              </a:rPr>
              <a:t> The first European Space Elevator Challenge (EuSEC) to establish a climber structure took place in August 2011.</a:t>
            </a:r>
            <a:r>
              <a:rPr baseline="30000" lang="en" sz="1400">
                <a:solidFill>
                  <a:srgbClr val="3366CC"/>
                </a:solidFill>
                <a:highlight>
                  <a:srgbClr val="FFFFFF"/>
                </a:highlight>
                <a:uFill>
                  <a:noFill/>
                </a:uFill>
                <a:hlinkClick r:id="rId11">
                  <a:extLst>
                    <a:ext uri="{A12FA001-AC4F-418D-AE19-62706E023703}">
                      <ahyp:hlinkClr val="tx"/>
                    </a:ext>
                  </a:extLst>
                </a:hlinkClick>
              </a:rPr>
              <a:t>[28]</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15a016ce7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15a016ce7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colonists build a space elevator on Mars that allows both for more colonists to arrive and also for natural resources mined there to be able to leave for Earth.For these reasons, Penoyre and Sandford say access to the Lagrange point is major advantage of the spaceline. “The Lagrange point base camp is the thing we believe to be most important and influential for the early use of the spaceline (and for human space exploration in general),” they say.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15a016ce7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15a016ce7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500"/>
              </a:spcBef>
              <a:spcAft>
                <a:spcPts val="0"/>
              </a:spcAft>
              <a:buClr>
                <a:schemeClr val="dk1"/>
              </a:buClr>
              <a:buSzPts val="1100"/>
              <a:buFont typeface="Arial"/>
              <a:buNone/>
            </a:pPr>
            <a:r>
              <a:rPr lang="en" sz="1050">
                <a:solidFill>
                  <a:srgbClr val="202122"/>
                </a:solidFill>
                <a:highlight>
                  <a:srgbClr val="FFFFFF"/>
                </a:highlight>
              </a:rPr>
              <a:t>With a space elevator, materials might be sent into orbit at a fraction of the current cost. As of 2000, conventional rocket designs cost about US$25,000 per </a:t>
            </a:r>
            <a:r>
              <a:rPr lang="en" sz="1050">
                <a:solidFill>
                  <a:srgbClr val="3366CC"/>
                </a:solidFill>
                <a:highlight>
                  <a:srgbClr val="FFFFFF"/>
                </a:highlight>
                <a:uFill>
                  <a:noFill/>
                </a:uFill>
                <a:hlinkClick r:id="rId2">
                  <a:extLst>
                    <a:ext uri="{A12FA001-AC4F-418D-AE19-62706E023703}">
                      <ahyp:hlinkClr val="tx"/>
                    </a:ext>
                  </a:extLst>
                </a:hlinkClick>
              </a:rPr>
              <a:t>kilogram</a:t>
            </a:r>
            <a:r>
              <a:rPr lang="en" sz="1050">
                <a:solidFill>
                  <a:srgbClr val="202122"/>
                </a:solidFill>
                <a:highlight>
                  <a:srgbClr val="FFFFFF"/>
                </a:highlight>
              </a:rPr>
              <a:t> (US$11,000 per </a:t>
            </a:r>
            <a:r>
              <a:rPr lang="en" sz="1050">
                <a:solidFill>
                  <a:srgbClr val="3366CC"/>
                </a:solidFill>
                <a:highlight>
                  <a:srgbClr val="FFFFFF"/>
                </a:highlight>
                <a:uFill>
                  <a:noFill/>
                </a:uFill>
                <a:hlinkClick r:id="rId3">
                  <a:extLst>
                    <a:ext uri="{A12FA001-AC4F-418D-AE19-62706E023703}">
                      <ahyp:hlinkClr val="tx"/>
                    </a:ext>
                  </a:extLst>
                </a:hlinkClick>
              </a:rPr>
              <a:t>pound</a:t>
            </a:r>
            <a:r>
              <a:rPr lang="en" sz="1050">
                <a:solidFill>
                  <a:srgbClr val="202122"/>
                </a:solidFill>
                <a:highlight>
                  <a:srgbClr val="FFFFFF"/>
                </a:highlight>
              </a:rPr>
              <a:t>) for transfer to geostationary orbit.</a:t>
            </a:r>
            <a:r>
              <a:rPr baseline="30000" lang="en" sz="1400">
                <a:solidFill>
                  <a:srgbClr val="3366CC"/>
                </a:solidFill>
                <a:highlight>
                  <a:srgbClr val="FFFFFF"/>
                </a:highlight>
                <a:uFill>
                  <a:noFill/>
                </a:uFill>
                <a:hlinkClick r:id="rId4">
                  <a:extLst>
                    <a:ext uri="{A12FA001-AC4F-418D-AE19-62706E023703}">
                      <ahyp:hlinkClr val="tx"/>
                    </a:ext>
                  </a:extLst>
                </a:hlinkClick>
              </a:rPr>
              <a:t>[73]</a:t>
            </a:r>
            <a:r>
              <a:rPr lang="en" sz="1050">
                <a:solidFill>
                  <a:srgbClr val="202122"/>
                </a:solidFill>
                <a:highlight>
                  <a:srgbClr val="FFFFFF"/>
                </a:highlight>
              </a:rPr>
              <a:t> Current space elevator proposals envision payload prices starting as low as $220 per kilogram ($100 per </a:t>
            </a:r>
            <a:r>
              <a:rPr lang="en" sz="1050">
                <a:solidFill>
                  <a:srgbClr val="3366CC"/>
                </a:solidFill>
                <a:highlight>
                  <a:srgbClr val="FFFFFF"/>
                </a:highlight>
                <a:uFill>
                  <a:noFill/>
                </a:uFill>
                <a:hlinkClick r:id="rId5">
                  <a:extLst>
                    <a:ext uri="{A12FA001-AC4F-418D-AE19-62706E023703}">
                      <ahyp:hlinkClr val="tx"/>
                    </a:ext>
                  </a:extLst>
                </a:hlinkClick>
              </a:rPr>
              <a:t>pound</a:t>
            </a:r>
            <a:r>
              <a:rPr lang="en" sz="1050">
                <a:solidFill>
                  <a:srgbClr val="202122"/>
                </a:solidFill>
                <a:highlight>
                  <a:srgbClr val="FFFFFF"/>
                </a:highlight>
              </a:rPr>
              <a:t>),</a:t>
            </a:r>
            <a:r>
              <a:rPr baseline="30000" lang="en" sz="1400">
                <a:solidFill>
                  <a:srgbClr val="3366CC"/>
                </a:solidFill>
                <a:highlight>
                  <a:srgbClr val="FFFFFF"/>
                </a:highlight>
                <a:uFill>
                  <a:noFill/>
                </a:uFill>
                <a:hlinkClick r:id="rId6">
                  <a:extLst>
                    <a:ext uri="{A12FA001-AC4F-418D-AE19-62706E023703}">
                      <ahyp:hlinkClr val="tx"/>
                    </a:ext>
                  </a:extLst>
                </a:hlinkClick>
              </a:rPr>
              <a:t>[74]</a:t>
            </a:r>
            <a:r>
              <a:rPr lang="en" sz="1050">
                <a:solidFill>
                  <a:srgbClr val="202122"/>
                </a:solidFill>
                <a:highlight>
                  <a:srgbClr val="FFFFFF"/>
                </a:highlight>
              </a:rPr>
              <a:t> similar to the $5–$300/kg estimates of the </a:t>
            </a:r>
            <a:r>
              <a:rPr lang="en" sz="1050">
                <a:solidFill>
                  <a:srgbClr val="3366CC"/>
                </a:solidFill>
                <a:highlight>
                  <a:srgbClr val="FFFFFF"/>
                </a:highlight>
                <a:uFill>
                  <a:noFill/>
                </a:uFill>
                <a:hlinkClick r:id="rId7">
                  <a:extLst>
                    <a:ext uri="{A12FA001-AC4F-418D-AE19-62706E023703}">
                      <ahyp:hlinkClr val="tx"/>
                    </a:ext>
                  </a:extLst>
                </a:hlinkClick>
              </a:rPr>
              <a:t>Launch loop</a:t>
            </a:r>
            <a:r>
              <a:rPr lang="en" sz="1050">
                <a:solidFill>
                  <a:srgbClr val="202122"/>
                </a:solidFill>
                <a:highlight>
                  <a:srgbClr val="FFFFFF"/>
                </a:highlight>
              </a:rPr>
              <a:t>, but higher than the $310/ton to 500 km orbit quoted</a:t>
            </a:r>
            <a:r>
              <a:rPr baseline="30000" lang="en" sz="1400">
                <a:solidFill>
                  <a:srgbClr val="3366CC"/>
                </a:solidFill>
                <a:highlight>
                  <a:srgbClr val="FFFFFF"/>
                </a:highlight>
                <a:uFill>
                  <a:noFill/>
                </a:uFill>
                <a:hlinkClick r:id="rId8">
                  <a:extLst>
                    <a:ext uri="{A12FA001-AC4F-418D-AE19-62706E023703}">
                      <ahyp:hlinkClr val="tx"/>
                    </a:ext>
                  </a:extLst>
                </a:hlinkClick>
              </a:rPr>
              <a:t>[75]</a:t>
            </a:r>
            <a:r>
              <a:rPr lang="en" sz="1050">
                <a:solidFill>
                  <a:srgbClr val="202122"/>
                </a:solidFill>
                <a:highlight>
                  <a:srgbClr val="FFFFFF"/>
                </a:highlight>
              </a:rPr>
              <a:t> to Dr. </a:t>
            </a:r>
            <a:r>
              <a:rPr lang="en" sz="1050">
                <a:solidFill>
                  <a:srgbClr val="3366CC"/>
                </a:solidFill>
                <a:highlight>
                  <a:srgbClr val="FFFFFF"/>
                </a:highlight>
                <a:uFill>
                  <a:noFill/>
                </a:uFill>
                <a:hlinkClick r:id="rId9">
                  <a:extLst>
                    <a:ext uri="{A12FA001-AC4F-418D-AE19-62706E023703}">
                      <ahyp:hlinkClr val="tx"/>
                    </a:ext>
                  </a:extLst>
                </a:hlinkClick>
              </a:rPr>
              <a:t>Jerry Pournelle</a:t>
            </a:r>
            <a:r>
              <a:rPr lang="en" sz="1050">
                <a:solidFill>
                  <a:srgbClr val="202122"/>
                </a:solidFill>
                <a:highlight>
                  <a:srgbClr val="FFFFFF"/>
                </a:highlight>
              </a:rPr>
              <a:t> for an orbital airship system.</a:t>
            </a:r>
            <a:endParaRPr sz="1050">
              <a:solidFill>
                <a:srgbClr val="202122"/>
              </a:solidFill>
              <a:highlight>
                <a:srgbClr val="FFFFFF"/>
              </a:highlight>
            </a:endParaRPr>
          </a:p>
          <a:p>
            <a:pPr indent="0" lvl="0" marL="0" rtl="0" algn="l">
              <a:lnSpc>
                <a:spcPct val="115000"/>
              </a:lnSpc>
              <a:spcBef>
                <a:spcPts val="500"/>
              </a:spcBef>
              <a:spcAft>
                <a:spcPts val="0"/>
              </a:spcAft>
              <a:buClr>
                <a:schemeClr val="dk1"/>
              </a:buClr>
              <a:buSzPts val="1100"/>
              <a:buFont typeface="Arial"/>
              <a:buNone/>
            </a:pPr>
            <a:r>
              <a:rPr lang="en" sz="1050">
                <a:solidFill>
                  <a:srgbClr val="202122"/>
                </a:solidFill>
                <a:highlight>
                  <a:srgbClr val="FFFFFF"/>
                </a:highlight>
              </a:rPr>
              <a:t>Philip Ragan, co-author of the book </a:t>
            </a:r>
            <a:r>
              <a:rPr i="1" lang="en" sz="1050">
                <a:solidFill>
                  <a:srgbClr val="202122"/>
                </a:solidFill>
                <a:highlight>
                  <a:srgbClr val="FFFFFF"/>
                </a:highlight>
              </a:rPr>
              <a:t>Leaving the Planet by Space Elevator</a:t>
            </a:r>
            <a:r>
              <a:rPr lang="en" sz="1050">
                <a:solidFill>
                  <a:srgbClr val="202122"/>
                </a:solidFill>
                <a:highlight>
                  <a:srgbClr val="FFFFFF"/>
                </a:highlight>
              </a:rPr>
              <a:t>, states that "The first country to deploy a space elevator will have a 95 percent cost advantage and could potentially control all space activities."</a:t>
            </a:r>
            <a:endParaRPr sz="1050">
              <a:solidFill>
                <a:srgbClr val="202122"/>
              </a:solidFill>
              <a:highlight>
                <a:srgbClr val="FFFFFF"/>
              </a:highlight>
            </a:endParaRPr>
          </a:p>
          <a:p>
            <a:pPr indent="0" lvl="0" marL="0" rtl="0" algn="l">
              <a:spcBef>
                <a:spcPts val="5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15a016ce7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15a016ce7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taper ratio becomes very large unless the specific strength of the material used approaches 48 (MPa)/(kg/m3). Low specific strength materials require very large taper ratios which equates to large (or astronomical) total mass of the cable with associated large or impossible costs.</a:t>
            </a:r>
            <a:endParaRPr/>
          </a:p>
          <a:p>
            <a:pPr indent="0" lvl="0" marL="0" rtl="0" algn="l">
              <a:spcBef>
                <a:spcPts val="0"/>
              </a:spcBef>
              <a:spcAft>
                <a:spcPts val="0"/>
              </a:spcAft>
              <a:buNone/>
            </a:pPr>
            <a:r>
              <a:rPr lang="en"/>
              <a:t>Corrosion is thought by some to be a risk to any thinly built tether (which most designs call for). In the upper atmosphere, atomic oxygen steadily eats away at most materials.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66b37606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66b37606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 the years, the amount of money required will go from tens of thousands, to thousands, to hundreds, to tens, and finally to single digits.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15a016ce7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5a016ce7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these early systems, the time spent moving through the Van Allen radiation belts would be enough that passengers would need to be protected from radiation by shielding, which would add mass to the climber and decrease payload.</a:t>
            </a:r>
            <a:endParaRPr/>
          </a:p>
          <a:p>
            <a:pPr indent="0" lvl="0" marL="0" rtl="0" algn="l">
              <a:spcBef>
                <a:spcPts val="0"/>
              </a:spcBef>
              <a:spcAft>
                <a:spcPts val="0"/>
              </a:spcAft>
              <a:buNone/>
            </a:pPr>
            <a:r>
              <a:rPr lang="en"/>
              <a:t>Corrosion is thought by some to be a risk to any thinly built tether (which most designs call for). In the upper atmosphere, atomic oxygen steadily eats away at most materials.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britannica.com/biography/Konstantin-Eduardovich-Tsiolkovsky" TargetMode="External"/><Relationship Id="rId4" Type="http://schemas.openxmlformats.org/officeDocument/2006/relationships/hyperlink" Target="https://www.isec.org/faq/#What%20is%20it" TargetMode="External"/><Relationship Id="rId11" Type="http://schemas.openxmlformats.org/officeDocument/2006/relationships/hyperlink" Target="https://www.bbc.com/future/article/20150211-space-elevators-a-lift-too-far" TargetMode="External"/><Relationship Id="rId10" Type="http://schemas.openxmlformats.org/officeDocument/2006/relationships/hyperlink" Target="https://hackaday.com/2018/09/14/one-small-step-for-a-space-elevator/" TargetMode="External"/><Relationship Id="rId9" Type="http://schemas.openxmlformats.org/officeDocument/2006/relationships/hyperlink" Target="https://www.britannica.com/biography/Konstantin-Eduardovich-Tsiolkovsky" TargetMode="External"/><Relationship Id="rId5" Type="http://schemas.openxmlformats.org/officeDocument/2006/relationships/hyperlink" Target="https://web.archive.org/web/20080919070924/https://science.nasa.gov/headlines/y2000/ast07sep_1.htm" TargetMode="External"/><Relationship Id="rId6" Type="http://schemas.openxmlformats.org/officeDocument/2006/relationships/hyperlink" Target="http://www.star-tech-inc.com/papers/tower/tower.pdf" TargetMode="External"/><Relationship Id="rId7" Type="http://schemas.openxmlformats.org/officeDocument/2006/relationships/hyperlink" Target="https://www.quora.com/How-much-would-it-cost-to-build-a-space-elevator" TargetMode="External"/><Relationship Id="rId8" Type="http://schemas.openxmlformats.org/officeDocument/2006/relationships/hyperlink" Target="https://www.technologyreview.com/2019/09/12/102622/a-space-elevator-is-possible-with-todays-technology-researchers-say-we-just-need-to-dangl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1.xml"/><Relationship Id="rId4" Type="http://schemas.openxmlformats.org/officeDocument/2006/relationships/slide" Target="/ppt/slides/slide3.xml"/><Relationship Id="rId11" Type="http://schemas.openxmlformats.org/officeDocument/2006/relationships/slide" Target="/ppt/slides/slide11.xml"/><Relationship Id="rId10" Type="http://schemas.openxmlformats.org/officeDocument/2006/relationships/slide" Target="/ppt/slides/slide10.xml"/><Relationship Id="rId9" Type="http://schemas.openxmlformats.org/officeDocument/2006/relationships/slide" Target="/ppt/slides/slide9.xml"/><Relationship Id="rId5" Type="http://schemas.openxmlformats.org/officeDocument/2006/relationships/slide" Target="/ppt/slides/slide4.xml"/><Relationship Id="rId6" Type="http://schemas.openxmlformats.org/officeDocument/2006/relationships/slide" Target="/ppt/slides/slide5.xml"/><Relationship Id="rId7" Type="http://schemas.openxmlformats.org/officeDocument/2006/relationships/slide" Target="/ppt/slides/slide6.xml"/><Relationship Id="rId8" Type="http://schemas.openxmlformats.org/officeDocument/2006/relationships/slide" Target="/ppt/slides/slide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Space elevator</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Samuel Brooks and Juntian Deng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111" name="Google Shape;111;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If we had all the </a:t>
            </a:r>
            <a:r>
              <a:rPr lang="en"/>
              <a:t>materials</a:t>
            </a:r>
            <a:r>
              <a:rPr lang="en"/>
              <a:t> to make and work this </a:t>
            </a:r>
            <a:r>
              <a:rPr lang="en"/>
              <a:t>elevator</a:t>
            </a:r>
            <a:r>
              <a:rPr lang="en"/>
              <a:t> we would </a:t>
            </a:r>
            <a:r>
              <a:rPr lang="en"/>
              <a:t>definitely</a:t>
            </a:r>
            <a:r>
              <a:rPr lang="en"/>
              <a:t> be on board for the </a:t>
            </a:r>
            <a:r>
              <a:rPr lang="en"/>
              <a:t>advancement</a:t>
            </a:r>
            <a:r>
              <a:rPr lang="en"/>
              <a:t> of the Space Elevator. It would help make advancements in </a:t>
            </a:r>
            <a:r>
              <a:rPr lang="en"/>
              <a:t>space</a:t>
            </a:r>
            <a:r>
              <a:rPr lang="en"/>
              <a:t> exploration and help humans </a:t>
            </a:r>
            <a:r>
              <a:rPr lang="en"/>
              <a:t>expand population to make more innovations as a society.</a:t>
            </a:r>
            <a:endParaRPr/>
          </a:p>
        </p:txBody>
      </p:sp>
      <p:pic>
        <p:nvPicPr>
          <p:cNvPr id="112" name="Google Shape;112;p22"/>
          <p:cNvPicPr preferRelativeResize="0"/>
          <p:nvPr/>
        </p:nvPicPr>
        <p:blipFill>
          <a:blip r:embed="rId3">
            <a:alphaModFix/>
          </a:blip>
          <a:stretch>
            <a:fillRect/>
          </a:stretch>
        </p:blipFill>
        <p:spPr>
          <a:xfrm>
            <a:off x="3908950" y="2164950"/>
            <a:ext cx="5163274" cy="2904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 </a:t>
            </a:r>
            <a:endParaRPr/>
          </a:p>
        </p:txBody>
      </p:sp>
      <p:sp>
        <p:nvSpPr>
          <p:cNvPr id="118" name="Google Shape;11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Konstantin Tsiolkovsky</a:t>
            </a:r>
            <a:endParaRPr/>
          </a:p>
          <a:p>
            <a:pPr indent="-342900" lvl="0" marL="457200" rtl="0" algn="l">
              <a:spcBef>
                <a:spcPts val="0"/>
              </a:spcBef>
              <a:spcAft>
                <a:spcPts val="0"/>
              </a:spcAft>
              <a:buSzPts val="1800"/>
              <a:buChar char="●"/>
            </a:pPr>
            <a:r>
              <a:rPr lang="en" u="sng">
                <a:solidFill>
                  <a:schemeClr val="hlink"/>
                </a:solidFill>
                <a:hlinkClick r:id="rId4"/>
              </a:rPr>
              <a:t>Space Elevator FAQ</a:t>
            </a:r>
            <a:endParaRPr/>
          </a:p>
          <a:p>
            <a:pPr indent="-342900" lvl="0" marL="457200" rtl="0" algn="l">
              <a:spcBef>
                <a:spcPts val="0"/>
              </a:spcBef>
              <a:spcAft>
                <a:spcPts val="0"/>
              </a:spcAft>
              <a:buSzPts val="1800"/>
              <a:buChar char="●"/>
            </a:pPr>
            <a:r>
              <a:rPr lang="en" u="sng">
                <a:solidFill>
                  <a:schemeClr val="hlink"/>
                </a:solidFill>
                <a:hlinkClick r:id="rId5"/>
              </a:rPr>
              <a:t>The Audacious Space Elevator</a:t>
            </a:r>
            <a:endParaRPr/>
          </a:p>
          <a:p>
            <a:pPr indent="-342900" lvl="0" marL="457200" rtl="0" algn="l">
              <a:spcBef>
                <a:spcPts val="0"/>
              </a:spcBef>
              <a:spcAft>
                <a:spcPts val="0"/>
              </a:spcAft>
              <a:buSzPts val="1800"/>
              <a:buChar char="●"/>
            </a:pPr>
            <a:r>
              <a:rPr lang="en" u="sng">
                <a:solidFill>
                  <a:schemeClr val="hlink"/>
                </a:solidFill>
                <a:hlinkClick r:id="rId6"/>
              </a:rPr>
              <a:t>The orbital tower:  a spacecraft launcher using the Earth’s rotational energy</a:t>
            </a:r>
            <a:endParaRPr/>
          </a:p>
          <a:p>
            <a:pPr indent="-342900" lvl="0" marL="457200" rtl="0" algn="l">
              <a:spcBef>
                <a:spcPts val="0"/>
              </a:spcBef>
              <a:spcAft>
                <a:spcPts val="0"/>
              </a:spcAft>
              <a:buSzPts val="1800"/>
              <a:buChar char="●"/>
            </a:pPr>
            <a:r>
              <a:rPr lang="en" u="sng">
                <a:solidFill>
                  <a:schemeClr val="hlink"/>
                </a:solidFill>
                <a:hlinkClick r:id="rId7"/>
              </a:rPr>
              <a:t>How much would it cost to build a space elevator?</a:t>
            </a:r>
            <a:endParaRPr/>
          </a:p>
          <a:p>
            <a:pPr indent="-342900" lvl="0" marL="457200" rtl="0" algn="l">
              <a:spcBef>
                <a:spcPts val="0"/>
              </a:spcBef>
              <a:spcAft>
                <a:spcPts val="0"/>
              </a:spcAft>
              <a:buSzPts val="1800"/>
              <a:buChar char="●"/>
            </a:pPr>
            <a:r>
              <a:rPr lang="en" u="sng">
                <a:solidFill>
                  <a:schemeClr val="hlink"/>
                </a:solidFill>
                <a:hlinkClick r:id="rId8"/>
              </a:rPr>
              <a:t>Space elevator possible</a:t>
            </a:r>
            <a:endParaRPr/>
          </a:p>
          <a:p>
            <a:pPr indent="-342900" lvl="0" marL="457200" rtl="0" algn="l">
              <a:spcBef>
                <a:spcPts val="0"/>
              </a:spcBef>
              <a:spcAft>
                <a:spcPts val="0"/>
              </a:spcAft>
              <a:buSzPts val="1800"/>
              <a:buChar char="●"/>
            </a:pPr>
            <a:r>
              <a:rPr lang="en" u="sng">
                <a:solidFill>
                  <a:schemeClr val="hlink"/>
                </a:solidFill>
                <a:hlinkClick r:id="rId9"/>
              </a:rPr>
              <a:t>Pic 1</a:t>
            </a:r>
            <a:endParaRPr/>
          </a:p>
          <a:p>
            <a:pPr indent="-342900" lvl="0" marL="457200" rtl="0" algn="l">
              <a:spcBef>
                <a:spcPts val="0"/>
              </a:spcBef>
              <a:spcAft>
                <a:spcPts val="0"/>
              </a:spcAft>
              <a:buSzPts val="1800"/>
              <a:buChar char="●"/>
            </a:pPr>
            <a:r>
              <a:rPr lang="en" u="sng">
                <a:solidFill>
                  <a:schemeClr val="hlink"/>
                </a:solidFill>
                <a:hlinkClick r:id="rId10"/>
              </a:rPr>
              <a:t>Pic 2</a:t>
            </a:r>
            <a:endParaRPr/>
          </a:p>
          <a:p>
            <a:pPr indent="-342900" lvl="0" marL="457200" rtl="0" algn="l">
              <a:spcBef>
                <a:spcPts val="0"/>
              </a:spcBef>
              <a:spcAft>
                <a:spcPts val="0"/>
              </a:spcAft>
              <a:buSzPts val="1800"/>
              <a:buChar char="●"/>
            </a:pPr>
            <a:r>
              <a:rPr lang="en" u="sng">
                <a:solidFill>
                  <a:schemeClr val="hlink"/>
                </a:solidFill>
                <a:hlinkClick r:id="rId11"/>
              </a:rPr>
              <a:t>Pic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61" name="Google Shape;61;p14"/>
          <p:cNvSpPr txBox="1"/>
          <p:nvPr>
            <p:ph idx="1" type="body"/>
          </p:nvPr>
        </p:nvSpPr>
        <p:spPr>
          <a:xfrm>
            <a:off x="270050" y="1169150"/>
            <a:ext cx="8520600" cy="3416400"/>
          </a:xfrm>
          <a:prstGeom prst="rect">
            <a:avLst/>
          </a:prstGeom>
        </p:spPr>
        <p:txBody>
          <a:bodyPr anchorCtr="0" anchor="t" bIns="91425" lIns="91425" spcFirstLastPara="1" rIns="91425" wrap="square" tIns="91425">
            <a:normAutofit fontScale="40000" lnSpcReduction="20000"/>
          </a:bodyPr>
          <a:lstStyle/>
          <a:p>
            <a:pPr indent="0" lvl="0" marL="0" rtl="0" algn="l">
              <a:spcBef>
                <a:spcPts val="0"/>
              </a:spcBef>
              <a:spcAft>
                <a:spcPts val="0"/>
              </a:spcAft>
              <a:buNone/>
            </a:pPr>
            <a:r>
              <a:rPr lang="en" sz="2677" u="sng">
                <a:solidFill>
                  <a:schemeClr val="hlink"/>
                </a:solidFill>
                <a:hlinkClick action="ppaction://hlinksldjump" r:id="rId3"/>
              </a:rPr>
              <a:t>Title</a:t>
            </a:r>
            <a:endParaRPr sz="2677"/>
          </a:p>
          <a:p>
            <a:pPr indent="0" lvl="0" marL="0" rtl="0" algn="l">
              <a:spcBef>
                <a:spcPts val="1200"/>
              </a:spcBef>
              <a:spcAft>
                <a:spcPts val="0"/>
              </a:spcAft>
              <a:buNone/>
            </a:pPr>
            <a:r>
              <a:rPr lang="en" sz="2677" u="sng">
                <a:solidFill>
                  <a:schemeClr val="hlink"/>
                </a:solidFill>
                <a:hlinkClick action="ppaction://hlinksldjump" r:id="rId4"/>
              </a:rPr>
              <a:t>History</a:t>
            </a:r>
            <a:endParaRPr sz="2677"/>
          </a:p>
          <a:p>
            <a:pPr indent="0" lvl="0" marL="0" rtl="0" algn="l">
              <a:spcBef>
                <a:spcPts val="1200"/>
              </a:spcBef>
              <a:spcAft>
                <a:spcPts val="0"/>
              </a:spcAft>
              <a:buNone/>
            </a:pPr>
            <a:r>
              <a:rPr lang="en" sz="2677" u="sng">
                <a:solidFill>
                  <a:schemeClr val="hlink"/>
                </a:solidFill>
                <a:hlinkClick action="ppaction://hlinksldjump" r:id="rId5"/>
              </a:rPr>
              <a:t>History 2</a:t>
            </a:r>
            <a:endParaRPr sz="2677"/>
          </a:p>
          <a:p>
            <a:pPr indent="0" lvl="0" marL="0" rtl="0" algn="l">
              <a:spcBef>
                <a:spcPts val="1200"/>
              </a:spcBef>
              <a:spcAft>
                <a:spcPts val="0"/>
              </a:spcAft>
              <a:buNone/>
            </a:pPr>
            <a:r>
              <a:rPr lang="en" sz="2677" u="sng">
                <a:solidFill>
                  <a:schemeClr val="hlink"/>
                </a:solidFill>
                <a:hlinkClick action="ppaction://hlinksldjump" r:id="rId6"/>
              </a:rPr>
              <a:t>Implementation</a:t>
            </a:r>
            <a:endParaRPr sz="2677"/>
          </a:p>
          <a:p>
            <a:pPr indent="0" lvl="0" marL="0" rtl="0" algn="l">
              <a:spcBef>
                <a:spcPts val="1200"/>
              </a:spcBef>
              <a:spcAft>
                <a:spcPts val="0"/>
              </a:spcAft>
              <a:buNone/>
            </a:pPr>
            <a:r>
              <a:rPr lang="en" sz="2677" u="sng">
                <a:solidFill>
                  <a:schemeClr val="hlink"/>
                </a:solidFill>
                <a:hlinkClick action="ppaction://hlinksldjump" r:id="rId7"/>
              </a:rPr>
              <a:t>Pro</a:t>
            </a:r>
            <a:endParaRPr sz="2677"/>
          </a:p>
          <a:p>
            <a:pPr indent="0" lvl="0" marL="0" rtl="0" algn="l">
              <a:spcBef>
                <a:spcPts val="1200"/>
              </a:spcBef>
              <a:spcAft>
                <a:spcPts val="0"/>
              </a:spcAft>
              <a:buNone/>
            </a:pPr>
            <a:r>
              <a:rPr lang="en" sz="2677" u="sng">
                <a:solidFill>
                  <a:schemeClr val="hlink"/>
                </a:solidFill>
                <a:hlinkClick action="ppaction://hlinksldjump" r:id="rId8"/>
              </a:rPr>
              <a:t>Cons</a:t>
            </a:r>
            <a:endParaRPr sz="2677"/>
          </a:p>
          <a:p>
            <a:pPr indent="0" lvl="0" marL="0" rtl="0" algn="l">
              <a:spcBef>
                <a:spcPts val="1200"/>
              </a:spcBef>
              <a:spcAft>
                <a:spcPts val="0"/>
              </a:spcAft>
              <a:buNone/>
            </a:pPr>
            <a:r>
              <a:rPr lang="en" sz="2677" u="sng">
                <a:solidFill>
                  <a:schemeClr val="hlink"/>
                </a:solidFill>
                <a:hlinkClick/>
              </a:rPr>
              <a:t>Chart</a:t>
            </a:r>
            <a:endParaRPr/>
          </a:p>
          <a:p>
            <a:pPr indent="0" lvl="0" marL="0" rtl="0" algn="l">
              <a:spcBef>
                <a:spcPts val="1200"/>
              </a:spcBef>
              <a:spcAft>
                <a:spcPts val="0"/>
              </a:spcAft>
              <a:buNone/>
            </a:pPr>
            <a:r>
              <a:rPr lang="en" sz="2677" u="sng">
                <a:solidFill>
                  <a:schemeClr val="hlink"/>
                </a:solidFill>
                <a:hlinkClick action="ppaction://hlinksldjump" r:id="rId9"/>
              </a:rPr>
              <a:t>Cons 2</a:t>
            </a:r>
            <a:endParaRPr sz="2677"/>
          </a:p>
          <a:p>
            <a:pPr indent="0" lvl="0" marL="0" rtl="0" algn="l">
              <a:spcBef>
                <a:spcPts val="1200"/>
              </a:spcBef>
              <a:spcAft>
                <a:spcPts val="0"/>
              </a:spcAft>
              <a:buNone/>
            </a:pPr>
            <a:r>
              <a:rPr lang="en" sz="2677" u="sng">
                <a:solidFill>
                  <a:schemeClr val="hlink"/>
                </a:solidFill>
                <a:hlinkClick action="ppaction://hlinksldjump" r:id="rId10"/>
              </a:rPr>
              <a:t>Summary</a:t>
            </a:r>
            <a:endParaRPr sz="2677"/>
          </a:p>
          <a:p>
            <a:pPr indent="0" lvl="0" marL="0" rtl="0" algn="l">
              <a:spcBef>
                <a:spcPts val="1200"/>
              </a:spcBef>
              <a:spcAft>
                <a:spcPts val="0"/>
              </a:spcAft>
              <a:buNone/>
            </a:pPr>
            <a:r>
              <a:rPr lang="en" sz="2677" u="sng">
                <a:solidFill>
                  <a:schemeClr val="hlink"/>
                </a:solidFill>
                <a:hlinkClick action="ppaction://hlinksldjump" r:id="rId11"/>
              </a:rPr>
              <a:t>References</a:t>
            </a:r>
            <a:endParaRPr sz="2677"/>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10000"/>
          </a:bodyPr>
          <a:lstStyle/>
          <a:p>
            <a:pPr indent="-343022" lvl="0" marL="457200" rtl="0" algn="l">
              <a:spcBef>
                <a:spcPts val="0"/>
              </a:spcBef>
              <a:spcAft>
                <a:spcPts val="0"/>
              </a:spcAft>
              <a:buSzPct val="100000"/>
              <a:buChar char="●"/>
            </a:pPr>
            <a:r>
              <a:rPr lang="en" sz="2574"/>
              <a:t>Conceptualizer - Russian scientist Konstantin Tsiolkovsky</a:t>
            </a:r>
            <a:endParaRPr sz="2574"/>
          </a:p>
          <a:p>
            <a:pPr indent="-343022" lvl="0" marL="457200" rtl="0" algn="l">
              <a:spcBef>
                <a:spcPts val="0"/>
              </a:spcBef>
              <a:spcAft>
                <a:spcPts val="0"/>
              </a:spcAft>
              <a:buSzPct val="100000"/>
              <a:buChar char="●"/>
            </a:pPr>
            <a:r>
              <a:rPr lang="en" sz="2574"/>
              <a:t>Idea first emerged in 1895</a:t>
            </a:r>
            <a:endParaRPr sz="2574"/>
          </a:p>
          <a:p>
            <a:pPr indent="-343022" lvl="0" marL="457200" rtl="0" algn="l">
              <a:spcBef>
                <a:spcPts val="0"/>
              </a:spcBef>
              <a:spcAft>
                <a:spcPts val="0"/>
              </a:spcAft>
              <a:buSzPct val="100000"/>
              <a:buChar char="●"/>
            </a:pPr>
            <a:r>
              <a:rPr lang="en" sz="2574"/>
              <a:t>20th century</a:t>
            </a:r>
            <a:endParaRPr sz="2574"/>
          </a:p>
          <a:p>
            <a:pPr indent="-308610" lvl="1" marL="914400" rtl="0" algn="l">
              <a:spcBef>
                <a:spcPts val="0"/>
              </a:spcBef>
              <a:spcAft>
                <a:spcPts val="0"/>
              </a:spcAft>
              <a:buSzPct val="100000"/>
              <a:buChar char="○"/>
            </a:pPr>
            <a:r>
              <a:rPr lang="en" sz="1800"/>
              <a:t>In 1959, Yuri N. Artsutanov proposes using </a:t>
            </a:r>
            <a:r>
              <a:rPr lang="en" sz="1800"/>
              <a:t>geostationary</a:t>
            </a:r>
            <a:r>
              <a:rPr lang="en" sz="1800"/>
              <a:t> satellite, instead of building up, starting from the top and going down using a cable</a:t>
            </a:r>
            <a:endParaRPr sz="1800"/>
          </a:p>
          <a:p>
            <a:pPr indent="-308610" lvl="1" marL="914400" rtl="0" algn="l">
              <a:spcBef>
                <a:spcPts val="0"/>
              </a:spcBef>
              <a:spcAft>
                <a:spcPts val="0"/>
              </a:spcAft>
              <a:buSzPct val="100000"/>
              <a:buChar char="○"/>
            </a:pPr>
            <a:r>
              <a:rPr lang="en" sz="1800"/>
              <a:t>In 1966, Isaacs, Vine, Bradner, and Bachus research on the strength of a material needed, conclude that no current materials on Earth exist that are strong enough for the ideas that were proposed for the Space elevator</a:t>
            </a:r>
            <a:endParaRPr sz="1800"/>
          </a:p>
          <a:p>
            <a:pPr indent="-308610" lvl="1" marL="914400" rtl="0" algn="l">
              <a:spcBef>
                <a:spcPts val="0"/>
              </a:spcBef>
              <a:spcAft>
                <a:spcPts val="0"/>
              </a:spcAft>
              <a:buSzPct val="100000"/>
              <a:buChar char="○"/>
            </a:pPr>
            <a:r>
              <a:rPr lang="en" sz="1800"/>
              <a:t>In 1975, Jerome Pearson presented ideas of the Moon presenting dangers to construction, as well as re-inventing the idea of cable cross-sections</a:t>
            </a:r>
            <a:endParaRPr sz="1800"/>
          </a:p>
          <a:p>
            <a:pPr indent="-308610" lvl="1" marL="914400" rtl="0" algn="l">
              <a:spcBef>
                <a:spcPts val="0"/>
              </a:spcBef>
              <a:spcAft>
                <a:spcPts val="0"/>
              </a:spcAft>
              <a:buSzPct val="100000"/>
              <a:buChar char="○"/>
            </a:pPr>
            <a:r>
              <a:rPr lang="en" sz="1800"/>
              <a:t>In 2000, Bradley C. Edwards presented the idea of using a paper-thin nanotube, and analyzed and presented the dangers of potential problems that could arise, such as ocean hazards, costs, and where the base would be built.</a:t>
            </a:r>
            <a:endParaRPr sz="1800"/>
          </a:p>
          <a:p>
            <a:pPr indent="0" lvl="0" marL="457200" rtl="0" algn="l">
              <a:spcBef>
                <a:spcPts val="1200"/>
              </a:spcBef>
              <a:spcAft>
                <a:spcPts val="1200"/>
              </a:spcAft>
              <a:buNone/>
            </a:pPr>
            <a:r>
              <a:t/>
            </a:r>
            <a:endParaRPr/>
          </a:p>
        </p:txBody>
      </p:sp>
      <p:pic>
        <p:nvPicPr>
          <p:cNvPr id="68" name="Google Shape;68;p15"/>
          <p:cNvPicPr preferRelativeResize="0"/>
          <p:nvPr/>
        </p:nvPicPr>
        <p:blipFill>
          <a:blip r:embed="rId3">
            <a:alphaModFix/>
          </a:blip>
          <a:stretch>
            <a:fillRect/>
          </a:stretch>
        </p:blipFill>
        <p:spPr>
          <a:xfrm>
            <a:off x="7541425" y="0"/>
            <a:ext cx="1602575" cy="21087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 (Slide 2)</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21st Century</a:t>
            </a:r>
            <a:endParaRPr/>
          </a:p>
          <a:p>
            <a:pPr indent="-317500" lvl="1" marL="914400" rtl="0" algn="l">
              <a:spcBef>
                <a:spcPts val="0"/>
              </a:spcBef>
              <a:spcAft>
                <a:spcPts val="0"/>
              </a:spcAft>
              <a:buSzPts val="1400"/>
              <a:buChar char="○"/>
            </a:pPr>
            <a:r>
              <a:rPr lang="en"/>
              <a:t>Competitions to provide good ideas for the construction of the elevator would be presented prize money</a:t>
            </a:r>
            <a:endParaRPr/>
          </a:p>
          <a:p>
            <a:pPr indent="-317500" lvl="1" marL="914400" rtl="0" algn="l">
              <a:spcBef>
                <a:spcPts val="0"/>
              </a:spcBef>
              <a:spcAft>
                <a:spcPts val="0"/>
              </a:spcAft>
              <a:buSzPts val="1400"/>
              <a:buChar char="○"/>
            </a:pPr>
            <a:r>
              <a:rPr lang="en"/>
              <a:t>LiftPort group announces the building of a nanotube factory, hoped to be in the eventual use of the space elevator</a:t>
            </a:r>
            <a:endParaRPr/>
          </a:p>
          <a:p>
            <a:pPr indent="0" lvl="0" marL="91440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533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Traveling</a:t>
            </a:r>
            <a:r>
              <a:rPr lang="en"/>
              <a:t> to other planets</a:t>
            </a:r>
            <a:endParaRPr/>
          </a:p>
          <a:p>
            <a:pPr indent="-317500" lvl="1" marL="914400" rtl="0" algn="l">
              <a:spcBef>
                <a:spcPts val="0"/>
              </a:spcBef>
              <a:spcAft>
                <a:spcPts val="0"/>
              </a:spcAft>
              <a:buSzPts val="1400"/>
              <a:buChar char="○"/>
            </a:pPr>
            <a:r>
              <a:rPr lang="en"/>
              <a:t>It could allow Earth to expand the population to other planets like mars.</a:t>
            </a:r>
            <a:endParaRPr/>
          </a:p>
          <a:p>
            <a:pPr indent="-342900" lvl="0" marL="457200" rtl="0" algn="l">
              <a:spcBef>
                <a:spcPts val="0"/>
              </a:spcBef>
              <a:spcAft>
                <a:spcPts val="0"/>
              </a:spcAft>
              <a:buSzPts val="1800"/>
              <a:buChar char="●"/>
            </a:pPr>
            <a:r>
              <a:rPr lang="en"/>
              <a:t>Transporting space materials and other cargo at a faster pace</a:t>
            </a:r>
            <a:endParaRPr/>
          </a:p>
          <a:p>
            <a:pPr indent="-317500" lvl="1" marL="914400" rtl="0" algn="l">
              <a:spcBef>
                <a:spcPts val="0"/>
              </a:spcBef>
              <a:spcAft>
                <a:spcPts val="0"/>
              </a:spcAft>
              <a:buSzPts val="1400"/>
              <a:buChar char="○"/>
            </a:pPr>
            <a:r>
              <a:rPr lang="en" sz="1400"/>
              <a:t>We could mine materials from other planets and bring them back to use on Earth.</a:t>
            </a:r>
            <a:endParaRPr sz="1400"/>
          </a:p>
          <a:p>
            <a:pPr indent="-342900" lvl="0" marL="457200" rtl="0" algn="l">
              <a:spcBef>
                <a:spcPts val="0"/>
              </a:spcBef>
              <a:spcAft>
                <a:spcPts val="0"/>
              </a:spcAft>
              <a:buSzPts val="1800"/>
              <a:buChar char="●"/>
            </a:pPr>
            <a:r>
              <a:rPr lang="en"/>
              <a:t>Gaining space knowledge</a:t>
            </a:r>
            <a:endParaRPr/>
          </a:p>
          <a:p>
            <a:pPr indent="-317500" lvl="1" marL="914400" rtl="0" algn="l">
              <a:spcBef>
                <a:spcPts val="0"/>
              </a:spcBef>
              <a:spcAft>
                <a:spcPts val="0"/>
              </a:spcAft>
              <a:buSzPts val="1400"/>
              <a:buChar char="○"/>
            </a:pPr>
            <a:r>
              <a:rPr lang="en"/>
              <a:t>It would allow us to get samples and test them at a faster rate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81" name="Google Shape;81;p17"/>
          <p:cNvPicPr preferRelativeResize="0"/>
          <p:nvPr/>
        </p:nvPicPr>
        <p:blipFill>
          <a:blip r:embed="rId3">
            <a:alphaModFix/>
          </a:blip>
          <a:stretch>
            <a:fillRect/>
          </a:stretch>
        </p:blipFill>
        <p:spPr>
          <a:xfrm>
            <a:off x="2556644" y="3105801"/>
            <a:ext cx="3368223" cy="2037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Pros and Upsides  </a:t>
            </a:r>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Revolutionizes human access to space</a:t>
            </a:r>
            <a:endParaRPr/>
          </a:p>
          <a:p>
            <a:pPr indent="-342900" lvl="0" marL="457200" rtl="0" algn="l">
              <a:spcBef>
                <a:spcPts val="0"/>
              </a:spcBef>
              <a:spcAft>
                <a:spcPts val="0"/>
              </a:spcAft>
              <a:buSzPts val="1800"/>
              <a:buChar char="●"/>
            </a:pPr>
            <a:r>
              <a:rPr lang="en"/>
              <a:t>First country to deploy a space elevator </a:t>
            </a:r>
            <a:r>
              <a:rPr lang="en"/>
              <a:t>could potentially control nearly all space activity.</a:t>
            </a:r>
            <a:endParaRPr/>
          </a:p>
          <a:p>
            <a:pPr indent="-342900" lvl="0" marL="457200" rtl="0" algn="l">
              <a:spcBef>
                <a:spcPts val="0"/>
              </a:spcBef>
              <a:spcAft>
                <a:spcPts val="0"/>
              </a:spcAft>
              <a:buSzPts val="1800"/>
              <a:buChar char="●"/>
            </a:pPr>
            <a:r>
              <a:rPr lang="en"/>
              <a:t>Costs reduced for space access, rocket ships may no longer be only option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a:t>
            </a:r>
            <a:endParaRPr/>
          </a:p>
        </p:txBody>
      </p:sp>
      <p:sp>
        <p:nvSpPr>
          <p:cNvPr id="93" name="Google Shape;93;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Financial costs </a:t>
            </a:r>
            <a:endParaRPr/>
          </a:p>
          <a:p>
            <a:pPr indent="-317500" lvl="1" marL="914400" rtl="0" algn="l">
              <a:spcBef>
                <a:spcPts val="0"/>
              </a:spcBef>
              <a:spcAft>
                <a:spcPts val="0"/>
              </a:spcAft>
              <a:buSzPts val="1400"/>
              <a:buChar char="○"/>
            </a:pPr>
            <a:r>
              <a:rPr lang="en"/>
              <a:t>Massive amounts of money would have to be spent on the construction of such a structure, as the materials needed would have to be in massive proportions.</a:t>
            </a:r>
            <a:endParaRPr/>
          </a:p>
          <a:p>
            <a:pPr indent="-342900" lvl="0" marL="457200" rtl="0" algn="l">
              <a:spcBef>
                <a:spcPts val="0"/>
              </a:spcBef>
              <a:spcAft>
                <a:spcPts val="0"/>
              </a:spcAft>
              <a:buSzPts val="1800"/>
              <a:buChar char="●"/>
            </a:pPr>
            <a:r>
              <a:rPr lang="en"/>
              <a:t>Materials</a:t>
            </a:r>
            <a:endParaRPr/>
          </a:p>
          <a:p>
            <a:pPr indent="-317500" lvl="1" marL="914400" rtl="0" algn="l">
              <a:spcBef>
                <a:spcPts val="0"/>
              </a:spcBef>
              <a:spcAft>
                <a:spcPts val="0"/>
              </a:spcAft>
              <a:buSzPts val="1400"/>
              <a:buChar char="○"/>
            </a:pPr>
            <a:r>
              <a:rPr lang="en"/>
              <a:t>Large amounts of materials that can help sustain the elevator would be required, </a:t>
            </a:r>
            <a:r>
              <a:rPr lang="en"/>
              <a:t>which when taken from the environment could cause considerable damage.</a:t>
            </a:r>
            <a:endParaRPr/>
          </a:p>
          <a:p>
            <a:pPr indent="-342900" lvl="0" marL="457200" rtl="0" algn="l">
              <a:spcBef>
                <a:spcPts val="0"/>
              </a:spcBef>
              <a:spcAft>
                <a:spcPts val="0"/>
              </a:spcAft>
              <a:buSzPts val="1800"/>
              <a:buChar char="●"/>
            </a:pPr>
            <a:r>
              <a:rPr lang="en"/>
              <a:t>If the elevator fails the </a:t>
            </a:r>
            <a:r>
              <a:rPr lang="en"/>
              <a:t>people</a:t>
            </a:r>
            <a:r>
              <a:rPr lang="en"/>
              <a:t> on it could die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Projected costs of sending items to space</a:t>
            </a:r>
            <a:endParaRPr/>
          </a:p>
        </p:txBody>
      </p:sp>
      <p:pic>
        <p:nvPicPr>
          <p:cNvPr id="99" name="Google Shape;99;p20" title="Chart"/>
          <p:cNvPicPr preferRelativeResize="0"/>
          <p:nvPr/>
        </p:nvPicPr>
        <p:blipFill>
          <a:blip r:embed="rId3">
            <a:alphaModFix/>
          </a:blip>
          <a:stretch>
            <a:fillRect/>
          </a:stretch>
        </p:blipFill>
        <p:spPr>
          <a:xfrm>
            <a:off x="418650" y="1017725"/>
            <a:ext cx="7069275" cy="3564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 (slide 2)</a:t>
            </a:r>
            <a:endParaRPr/>
          </a:p>
        </p:txBody>
      </p:sp>
      <p:sp>
        <p:nvSpPr>
          <p:cNvPr id="105" name="Google Shape;105;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Safety </a:t>
            </a:r>
            <a:endParaRPr/>
          </a:p>
          <a:p>
            <a:pPr indent="-317500" lvl="1" marL="914400" rtl="0" algn="l">
              <a:spcBef>
                <a:spcPts val="0"/>
              </a:spcBef>
              <a:spcAft>
                <a:spcPts val="0"/>
              </a:spcAft>
              <a:buSzPts val="1400"/>
              <a:buChar char="○"/>
            </a:pPr>
            <a:r>
              <a:rPr lang="en"/>
              <a:t>Forces from space, and faulty building</a:t>
            </a:r>
            <a:endParaRPr/>
          </a:p>
          <a:p>
            <a:pPr indent="-342900" lvl="0" marL="457200" rtl="0" algn="l">
              <a:spcBef>
                <a:spcPts val="0"/>
              </a:spcBef>
              <a:spcAft>
                <a:spcPts val="0"/>
              </a:spcAft>
              <a:buSzPts val="1800"/>
              <a:buChar char="●"/>
            </a:pPr>
            <a:r>
              <a:rPr lang="en"/>
              <a:t>Construction challenges</a:t>
            </a:r>
            <a:endParaRPr/>
          </a:p>
          <a:p>
            <a:pPr indent="-342900" lvl="0" marL="457200" rtl="0" algn="l">
              <a:spcBef>
                <a:spcPts val="0"/>
              </a:spcBef>
              <a:spcAft>
                <a:spcPts val="0"/>
              </a:spcAft>
              <a:buSzPts val="1800"/>
              <a:buChar char="●"/>
            </a:pPr>
            <a:r>
              <a:rPr lang="en"/>
              <a:t>External forces from space such as asteroids can damage the structure</a:t>
            </a:r>
            <a:endParaRPr/>
          </a:p>
          <a:p>
            <a:pPr indent="-342900" lvl="0" marL="457200" rtl="0" algn="l">
              <a:spcBef>
                <a:spcPts val="0"/>
              </a:spcBef>
              <a:spcAft>
                <a:spcPts val="0"/>
              </a:spcAft>
              <a:buSzPts val="1800"/>
              <a:buChar char="●"/>
            </a:pPr>
            <a:r>
              <a:rPr lang="en"/>
              <a:t>Moon gravitational forces and winds can damage structure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